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3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23"/>
  </p:notesMasterIdLst>
  <p:sldIdLst>
    <p:sldId id="256" r:id="rId2"/>
    <p:sldId id="289" r:id="rId3"/>
    <p:sldId id="291" r:id="rId4"/>
    <p:sldId id="294" r:id="rId5"/>
    <p:sldId id="295" r:id="rId6"/>
    <p:sldId id="293" r:id="rId7"/>
    <p:sldId id="292" r:id="rId8"/>
    <p:sldId id="296" r:id="rId9"/>
    <p:sldId id="297" r:id="rId10"/>
    <p:sldId id="299" r:id="rId11"/>
    <p:sldId id="298" r:id="rId12"/>
    <p:sldId id="300" r:id="rId13"/>
    <p:sldId id="302" r:id="rId14"/>
    <p:sldId id="301" r:id="rId15"/>
    <p:sldId id="303" r:id="rId16"/>
    <p:sldId id="308" r:id="rId17"/>
    <p:sldId id="304" r:id="rId18"/>
    <p:sldId id="305" r:id="rId19"/>
    <p:sldId id="306" r:id="rId20"/>
    <p:sldId id="307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03"/>
    <p:restoredTop sz="90301"/>
  </p:normalViewPr>
  <p:slideViewPr>
    <p:cSldViewPr snapToGrid="0" snapToObjects="1">
      <p:cViewPr varScale="1">
        <p:scale>
          <a:sx n="135" d="100"/>
          <a:sy n="135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18917079809469"/>
          <c:y val="8.3263967004124487E-2"/>
          <c:w val="0.7984281131525226"/>
          <c:h val="0.778290213723284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Python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0.08</c:v>
                </c:pt>
                <c:pt idx="1">
                  <c:v>9.8000000000000004E-2</c:v>
                </c:pt>
                <c:pt idx="2">
                  <c:v>0.104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8B-0D46-BC8B-7C87EE518A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JavaScript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Sheet1!$C$2:$C$4</c:f>
              <c:numCache>
                <c:formatCode>0%</c:formatCode>
                <c:ptCount val="3"/>
                <c:pt idx="0">
                  <c:v>6.5000000000000002E-2</c:v>
                </c:pt>
                <c:pt idx="1">
                  <c:v>7.2999999999999995E-2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8B-0D46-BC8B-7C87EE518A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Sheet1!$D$2:$D$4</c:f>
              <c:numCache>
                <c:formatCode>0%</c:formatCode>
                <c:ptCount val="3"/>
                <c:pt idx="0">
                  <c:v>1.7000000000000001E-2</c:v>
                </c:pt>
                <c:pt idx="1">
                  <c:v>0.02</c:v>
                </c:pt>
                <c:pt idx="2">
                  <c:v>2.5999999999999999E-2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8B-0D46-BC8B-7C87EE518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213130496"/>
        <c:axId val="-1166089632"/>
      </c:barChart>
      <c:catAx>
        <c:axId val="-1213130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66089632"/>
        <c:crosses val="autoZero"/>
        <c:auto val="1"/>
        <c:lblAlgn val="ctr"/>
        <c:lblOffset val="100"/>
        <c:noMultiLvlLbl val="0"/>
      </c:catAx>
      <c:valAx>
        <c:axId val="-1166089632"/>
        <c:scaling>
          <c:orientation val="minMax"/>
          <c:max val="0.1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1313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Programming language popularity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71774611508865"/>
          <c:y val="0.22715781265348201"/>
          <c:w val="0.77750180383939305"/>
          <c:h val="0.460427906627460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dk1">
                  <a:tint val="88000"/>
                  <a:alpha val="50000"/>
                </a:schemeClr>
              </a:solidFill>
              <a:ln>
                <a:solidFill>
                  <a:schemeClr val="tx1">
                    <a:alpha val="50000"/>
                  </a:schemeClr>
                </a:solidFill>
              </a:ln>
            </c:spPr>
          </c:marker>
          <c:trendline>
            <c:spPr>
              <a:ln w="41275"/>
            </c:spPr>
            <c:trendlineType val="linear"/>
            <c:dispRSqr val="0"/>
            <c:dispEq val="0"/>
          </c:trendline>
          <c:xVal>
            <c:numRef>
              <c:f>Sheet1!$A$2:$A$56</c:f>
              <c:numCache>
                <c:formatCode>General</c:formatCode>
                <c:ptCount val="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56</c:v>
                </c:pt>
              </c:numCache>
            </c:numRef>
          </c:xVal>
          <c:yVal>
            <c:numRef>
              <c:f>Sheet1!$B$2:$B$56</c:f>
              <c:numCache>
                <c:formatCode>General</c:formatCode>
                <c:ptCount val="55"/>
                <c:pt idx="0">
                  <c:v>1</c:v>
                </c:pt>
                <c:pt idx="1">
                  <c:v>12</c:v>
                </c:pt>
                <c:pt idx="2">
                  <c:v>1</c:v>
                </c:pt>
                <c:pt idx="3">
                  <c:v>18</c:v>
                </c:pt>
                <c:pt idx="4">
                  <c:v>21</c:v>
                </c:pt>
                <c:pt idx="5">
                  <c:v>9</c:v>
                </c:pt>
                <c:pt idx="6">
                  <c:v>13</c:v>
                </c:pt>
                <c:pt idx="7">
                  <c:v>32</c:v>
                </c:pt>
                <c:pt idx="8">
                  <c:v>10</c:v>
                </c:pt>
                <c:pt idx="9">
                  <c:v>22</c:v>
                </c:pt>
                <c:pt idx="10">
                  <c:v>14</c:v>
                </c:pt>
                <c:pt idx="11">
                  <c:v>16</c:v>
                </c:pt>
                <c:pt idx="12">
                  <c:v>1</c:v>
                </c:pt>
                <c:pt idx="13">
                  <c:v>20</c:v>
                </c:pt>
                <c:pt idx="14">
                  <c:v>1</c:v>
                </c:pt>
                <c:pt idx="15">
                  <c:v>17</c:v>
                </c:pt>
                <c:pt idx="16">
                  <c:v>15</c:v>
                </c:pt>
                <c:pt idx="17">
                  <c:v>19</c:v>
                </c:pt>
                <c:pt idx="18">
                  <c:v>1</c:v>
                </c:pt>
                <c:pt idx="19">
                  <c:v>46</c:v>
                </c:pt>
                <c:pt idx="20">
                  <c:v>23</c:v>
                </c:pt>
                <c:pt idx="21">
                  <c:v>8</c:v>
                </c:pt>
                <c:pt idx="22">
                  <c:v>11</c:v>
                </c:pt>
                <c:pt idx="23">
                  <c:v>28</c:v>
                </c:pt>
                <c:pt idx="24">
                  <c:v>38</c:v>
                </c:pt>
                <c:pt idx="25">
                  <c:v>25</c:v>
                </c:pt>
                <c:pt idx="26">
                  <c:v>27</c:v>
                </c:pt>
                <c:pt idx="27">
                  <c:v>26</c:v>
                </c:pt>
                <c:pt idx="28">
                  <c:v>41</c:v>
                </c:pt>
                <c:pt idx="29">
                  <c:v>44</c:v>
                </c:pt>
                <c:pt idx="30">
                  <c:v>39</c:v>
                </c:pt>
                <c:pt idx="31">
                  <c:v>24</c:v>
                </c:pt>
                <c:pt idx="32">
                  <c:v>31</c:v>
                </c:pt>
                <c:pt idx="33">
                  <c:v>37</c:v>
                </c:pt>
                <c:pt idx="34">
                  <c:v>29</c:v>
                </c:pt>
                <c:pt idx="35">
                  <c:v>34</c:v>
                </c:pt>
                <c:pt idx="36">
                  <c:v>36</c:v>
                </c:pt>
                <c:pt idx="37">
                  <c:v>35</c:v>
                </c:pt>
                <c:pt idx="38">
                  <c:v>43</c:v>
                </c:pt>
                <c:pt idx="39">
                  <c:v>33</c:v>
                </c:pt>
                <c:pt idx="40">
                  <c:v>40</c:v>
                </c:pt>
                <c:pt idx="41">
                  <c:v>42</c:v>
                </c:pt>
                <c:pt idx="42">
                  <c:v>30</c:v>
                </c:pt>
                <c:pt idx="43">
                  <c:v>49</c:v>
                </c:pt>
                <c:pt idx="44">
                  <c:v>51</c:v>
                </c:pt>
                <c:pt idx="45">
                  <c:v>1</c:v>
                </c:pt>
                <c:pt idx="46">
                  <c:v>53</c:v>
                </c:pt>
                <c:pt idx="47">
                  <c:v>56</c:v>
                </c:pt>
                <c:pt idx="48">
                  <c:v>45</c:v>
                </c:pt>
                <c:pt idx="49">
                  <c:v>55</c:v>
                </c:pt>
                <c:pt idx="50">
                  <c:v>49</c:v>
                </c:pt>
                <c:pt idx="51">
                  <c:v>47</c:v>
                </c:pt>
                <c:pt idx="52">
                  <c:v>52</c:v>
                </c:pt>
                <c:pt idx="53">
                  <c:v>48</c:v>
                </c:pt>
                <c:pt idx="54">
                  <c:v>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2F-2C43-820B-0512E49715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35268272"/>
        <c:axId val="-1208529152"/>
      </c:scatterChart>
      <c:valAx>
        <c:axId val="-1235268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/>
                  <a:t>GitHub</a:t>
                </a:r>
                <a:r>
                  <a:rPr lang="en-US" dirty="0"/>
                  <a:t> rank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208529152"/>
        <c:crosses val="autoZero"/>
        <c:crossBetween val="midCat"/>
      </c:valAx>
      <c:valAx>
        <c:axId val="-12085291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/>
                  <a:t>StackOverflow</a:t>
                </a:r>
                <a:r>
                  <a:rPr lang="en-US" dirty="0"/>
                  <a:t> Rank</a:t>
                </a:r>
              </a:p>
            </c:rich>
          </c:tx>
          <c:layout>
            <c:manualLayout>
              <c:xMode val="edge"/>
              <c:yMode val="edge"/>
              <c:x val="2.9803741190882398E-2"/>
              <c:y val="0.18032336221066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2352682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Google tutorial searches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03140966378058"/>
          <c:y val="0.259238915331716"/>
          <c:w val="0.87002731017077095"/>
          <c:h val="0.495597740229574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Python</c:v>
                </c:pt>
              </c:strCache>
            </c:strRef>
          </c:tx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</c:numCache>
            </c:numRef>
          </c:cat>
          <c:val>
            <c:numRef>
              <c:f>Sheet1!$B$2:$B$12</c:f>
              <c:numCache>
                <c:formatCode>0%</c:formatCode>
                <c:ptCount val="11"/>
                <c:pt idx="0">
                  <c:v>2.5000000000000001E-2</c:v>
                </c:pt>
                <c:pt idx="1">
                  <c:v>3.4000000000000002E-2</c:v>
                </c:pt>
                <c:pt idx="2">
                  <c:v>3.9E-2</c:v>
                </c:pt>
                <c:pt idx="3">
                  <c:v>4.8000000000000001E-2</c:v>
                </c:pt>
                <c:pt idx="4">
                  <c:v>5.7000000000000002E-2</c:v>
                </c:pt>
                <c:pt idx="5">
                  <c:v>6.3E-2</c:v>
                </c:pt>
                <c:pt idx="6">
                  <c:v>6.9000000000000006E-2</c:v>
                </c:pt>
                <c:pt idx="7">
                  <c:v>7.1999999999999995E-2</c:v>
                </c:pt>
                <c:pt idx="8">
                  <c:v>0.08</c:v>
                </c:pt>
                <c:pt idx="9">
                  <c:v>9.4E-2</c:v>
                </c:pt>
                <c:pt idx="10">
                  <c:v>0.104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6E-574B-9E93-71FAFFD2D3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JavaScript</c:v>
                </c:pt>
              </c:strCache>
            </c:strRef>
          </c:tx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</c:numCache>
            </c:numRef>
          </c:cat>
          <c:val>
            <c:numRef>
              <c:f>Sheet1!$C$2:$C$12</c:f>
              <c:numCache>
                <c:formatCode>0%</c:formatCode>
                <c:ptCount val="11"/>
                <c:pt idx="0">
                  <c:v>7.4999999999999997E-2</c:v>
                </c:pt>
                <c:pt idx="1">
                  <c:v>7.6999999999999999E-2</c:v>
                </c:pt>
                <c:pt idx="2">
                  <c:v>7.8E-2</c:v>
                </c:pt>
                <c:pt idx="3">
                  <c:v>7.5999999999999998E-2</c:v>
                </c:pt>
                <c:pt idx="4">
                  <c:v>7.3999999999999996E-2</c:v>
                </c:pt>
                <c:pt idx="5">
                  <c:v>7.0999999999999994E-2</c:v>
                </c:pt>
                <c:pt idx="6">
                  <c:v>6.4000000000000001E-2</c:v>
                </c:pt>
                <c:pt idx="7">
                  <c:v>7.1999999999999995E-2</c:v>
                </c:pt>
                <c:pt idx="8">
                  <c:v>6.5000000000000002E-2</c:v>
                </c:pt>
                <c:pt idx="9">
                  <c:v>7.0999999999999994E-2</c:v>
                </c:pt>
                <c:pt idx="10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6E-574B-9E93-71FAFFD2D3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</c:v>
                </c:pt>
              </c:strCache>
            </c:strRef>
          </c:tx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</c:numCache>
            </c:numRef>
          </c:cat>
          <c:val>
            <c:numRef>
              <c:f>Sheet1!$D$2:$D$12</c:f>
              <c:numCache>
                <c:formatCode>0%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7.0000000000000001E-3</c:v>
                </c:pt>
                <c:pt idx="3">
                  <c:v>7.0000000000000001E-3</c:v>
                </c:pt>
                <c:pt idx="4">
                  <c:v>0.01</c:v>
                </c:pt>
                <c:pt idx="5">
                  <c:v>0.01</c:v>
                </c:pt>
                <c:pt idx="6">
                  <c:v>1.2999999999999999E-2</c:v>
                </c:pt>
                <c:pt idx="7">
                  <c:v>1.2999999999999999E-2</c:v>
                </c:pt>
                <c:pt idx="8">
                  <c:v>1.7000000000000001E-2</c:v>
                </c:pt>
                <c:pt idx="9">
                  <c:v>0.02</c:v>
                </c:pt>
                <c:pt idx="10">
                  <c:v>2.5999999999999999E-2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6E-574B-9E93-71FAFFD2D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71044016"/>
        <c:axId val="-1170939728"/>
      </c:lineChart>
      <c:catAx>
        <c:axId val="-1171044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1170939728"/>
        <c:crosses val="autoZero"/>
        <c:auto val="1"/>
        <c:lblAlgn val="ctr"/>
        <c:lblOffset val="100"/>
        <c:noMultiLvlLbl val="0"/>
      </c:catAx>
      <c:valAx>
        <c:axId val="-1170939728"/>
        <c:scaling>
          <c:orientation val="minMax"/>
          <c:max val="0.12"/>
          <c:min val="0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117104401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0937110430131198"/>
          <c:y val="0.13589250894652899"/>
          <c:w val="0.38125764949372298"/>
          <c:h val="0.104467009332251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Google tutorial searches</a:t>
            </a:r>
          </a:p>
        </c:rich>
      </c:tx>
      <c:layout>
        <c:manualLayout>
          <c:xMode val="edge"/>
          <c:yMode val="edge"/>
          <c:x val="0.31623607590358299"/>
          <c:y val="0.105324058076325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9459293505742998E-2"/>
          <c:y val="0.212773403324584"/>
          <c:w val="0.80044896337499105"/>
          <c:h val="0.6306392950881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Python</c:v>
                </c:pt>
              </c:strCache>
            </c:strRef>
          </c:tx>
          <c:marker>
            <c:symbol val="none"/>
          </c:marker>
          <c:dLbls>
            <c:dLbl>
              <c:idx val="10"/>
              <c:layout>
                <c:manualLayout>
                  <c:x val="-1.0703363914373199E-2"/>
                  <c:y val="-3.9682539682539701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7A-3F4F-930B-961DE1D4F6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</c:numCache>
            </c:numRef>
          </c:cat>
          <c:val>
            <c:numRef>
              <c:f>Sheet1!$B$2:$B$12</c:f>
              <c:numCache>
                <c:formatCode>0%</c:formatCode>
                <c:ptCount val="11"/>
                <c:pt idx="0">
                  <c:v>2.5000000000000001E-2</c:v>
                </c:pt>
                <c:pt idx="1">
                  <c:v>3.4000000000000002E-2</c:v>
                </c:pt>
                <c:pt idx="2">
                  <c:v>3.9E-2</c:v>
                </c:pt>
                <c:pt idx="3">
                  <c:v>4.8000000000000001E-2</c:v>
                </c:pt>
                <c:pt idx="4">
                  <c:v>5.7000000000000002E-2</c:v>
                </c:pt>
                <c:pt idx="5">
                  <c:v>6.3E-2</c:v>
                </c:pt>
                <c:pt idx="6">
                  <c:v>6.9000000000000006E-2</c:v>
                </c:pt>
                <c:pt idx="7">
                  <c:v>7.1999999999999995E-2</c:v>
                </c:pt>
                <c:pt idx="8">
                  <c:v>0.08</c:v>
                </c:pt>
                <c:pt idx="9">
                  <c:v>9.4E-2</c:v>
                </c:pt>
                <c:pt idx="10">
                  <c:v>0.104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7A-3F4F-930B-961DE1D4F6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JavaScript</c:v>
                </c:pt>
              </c:strCache>
            </c:strRef>
          </c:tx>
          <c:marker>
            <c:symbol val="none"/>
          </c:marker>
          <c:dLbls>
            <c:dLbl>
              <c:idx val="10"/>
              <c:layout>
                <c:manualLayout>
                  <c:x val="-9.1743119266054999E-3"/>
                  <c:y val="-1.1905386826646699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F7A-3F4F-930B-961DE1D4F6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</c:numCache>
            </c:numRef>
          </c:cat>
          <c:val>
            <c:numRef>
              <c:f>Sheet1!$C$2:$C$12</c:f>
              <c:numCache>
                <c:formatCode>0%</c:formatCode>
                <c:ptCount val="11"/>
                <c:pt idx="0">
                  <c:v>7.4999999999999997E-2</c:v>
                </c:pt>
                <c:pt idx="1">
                  <c:v>7.6999999999999999E-2</c:v>
                </c:pt>
                <c:pt idx="2">
                  <c:v>7.8E-2</c:v>
                </c:pt>
                <c:pt idx="3">
                  <c:v>7.5999999999999998E-2</c:v>
                </c:pt>
                <c:pt idx="4">
                  <c:v>7.3999999999999996E-2</c:v>
                </c:pt>
                <c:pt idx="5">
                  <c:v>7.0999999999999994E-2</c:v>
                </c:pt>
                <c:pt idx="6">
                  <c:v>6.4000000000000001E-2</c:v>
                </c:pt>
                <c:pt idx="7">
                  <c:v>7.1999999999999995E-2</c:v>
                </c:pt>
                <c:pt idx="8">
                  <c:v>6.5000000000000002E-2</c:v>
                </c:pt>
                <c:pt idx="9">
                  <c:v>7.0999999999999994E-2</c:v>
                </c:pt>
                <c:pt idx="10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7A-3F4F-930B-961DE1D4F64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</c:v>
                </c:pt>
              </c:strCache>
            </c:strRef>
          </c:tx>
          <c:marker>
            <c:symbol val="none"/>
          </c:marker>
          <c:dLbls>
            <c:dLbl>
              <c:idx val="10"/>
              <c:layout>
                <c:manualLayout>
                  <c:x val="-9.1743119266054999E-3"/>
                  <c:y val="-1.9841269841269799E-2"/>
                </c:manualLayout>
              </c:layout>
              <c:spPr/>
              <c:txPr>
                <a:bodyPr/>
                <a:lstStyle/>
                <a:p>
                  <a:pPr>
                    <a:defRPr sz="1600"/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7A-3F4F-930B-961DE1D4F64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</c:numCache>
            </c:numRef>
          </c:cat>
          <c:val>
            <c:numRef>
              <c:f>Sheet1!$D$2:$D$12</c:f>
              <c:numCache>
                <c:formatCode>0%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7.0000000000000001E-3</c:v>
                </c:pt>
                <c:pt idx="3">
                  <c:v>7.0000000000000001E-3</c:v>
                </c:pt>
                <c:pt idx="4">
                  <c:v>0.01</c:v>
                </c:pt>
                <c:pt idx="5">
                  <c:v>0.01</c:v>
                </c:pt>
                <c:pt idx="6">
                  <c:v>1.2999999999999999E-2</c:v>
                </c:pt>
                <c:pt idx="7">
                  <c:v>1.2999999999999999E-2</c:v>
                </c:pt>
                <c:pt idx="8">
                  <c:v>1.7000000000000001E-2</c:v>
                </c:pt>
                <c:pt idx="9">
                  <c:v>0.02</c:v>
                </c:pt>
                <c:pt idx="10">
                  <c:v>2.5999999999999999E-2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7A-3F4F-930B-961DE1D4F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70512544"/>
        <c:axId val="-1147810896"/>
      </c:lineChart>
      <c:catAx>
        <c:axId val="-1170512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1147810896"/>
        <c:crosses val="autoZero"/>
        <c:auto val="1"/>
        <c:lblAlgn val="ctr"/>
        <c:lblOffset val="100"/>
        <c:noMultiLvlLbl val="0"/>
      </c:catAx>
      <c:valAx>
        <c:axId val="-1147810896"/>
        <c:scaling>
          <c:orientation val="minMax"/>
          <c:max val="0.12"/>
          <c:min val="0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11705125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Google tutorial searches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R</c:v>
                </c:pt>
                <c:pt idx="1">
                  <c:v>JavaScript</c:v>
                </c:pt>
                <c:pt idx="2">
                  <c:v>Python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2.5999999999999999E-2</c:v>
                </c:pt>
                <c:pt idx="1">
                  <c:v>7.0000000000000007E-2</c:v>
                </c:pt>
                <c:pt idx="2">
                  <c:v>0.104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A-2047-8DD3-307903544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47255696"/>
        <c:axId val="-1171097520"/>
      </c:barChart>
      <c:catAx>
        <c:axId val="-11472556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1171097520"/>
        <c:crosses val="autoZero"/>
        <c:auto val="1"/>
        <c:lblAlgn val="ctr"/>
        <c:lblOffset val="100"/>
        <c:noMultiLvlLbl val="0"/>
      </c:catAx>
      <c:valAx>
        <c:axId val="-1171097520"/>
        <c:scaling>
          <c:orientation val="minMax"/>
          <c:max val="0.12"/>
          <c:min val="0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11472556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Google tutorial searches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7%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DF2-CC47-BD26-7253972D9DD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R</c:v>
                </c:pt>
                <c:pt idx="1">
                  <c:v>JavaScript</c:v>
                </c:pt>
                <c:pt idx="2">
                  <c:v>Python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2.5999999999999999E-2</c:v>
                </c:pt>
                <c:pt idx="1">
                  <c:v>7.0000000000000007E-2</c:v>
                </c:pt>
                <c:pt idx="2">
                  <c:v>0.104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F2-CC47-BD26-7253972D9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18511760"/>
        <c:axId val="-1118814880"/>
      </c:barChart>
      <c:catAx>
        <c:axId val="-111851176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1118814880"/>
        <c:crosses val="autoZero"/>
        <c:auto val="1"/>
        <c:lblAlgn val="ctr"/>
        <c:lblOffset val="100"/>
        <c:noMultiLvlLbl val="0"/>
      </c:catAx>
      <c:valAx>
        <c:axId val="-1118814880"/>
        <c:scaling>
          <c:orientation val="minMax"/>
          <c:max val="0.12"/>
          <c:min val="0"/>
        </c:scaling>
        <c:delete val="1"/>
        <c:axPos val="b"/>
        <c:numFmt formatCode="0.0%" sourceLinked="1"/>
        <c:majorTickMark val="out"/>
        <c:minorTickMark val="none"/>
        <c:tickLblPos val="nextTo"/>
        <c:crossAx val="-1118511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Python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0.08</c:v>
                </c:pt>
                <c:pt idx="1">
                  <c:v>9.8000000000000004E-2</c:v>
                </c:pt>
                <c:pt idx="2">
                  <c:v>0.104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BD-5342-9D92-C1937E1624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JavaScript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Sheet1!$C$2:$C$4</c:f>
              <c:numCache>
                <c:formatCode>0%</c:formatCode>
                <c:ptCount val="3"/>
                <c:pt idx="0">
                  <c:v>6.5000000000000002E-2</c:v>
                </c:pt>
                <c:pt idx="1">
                  <c:v>7.2999999999999995E-2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BD-5342-9D92-C1937E1624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Sheet1!$D$2:$D$4</c:f>
              <c:numCache>
                <c:formatCode>0%</c:formatCode>
                <c:ptCount val="3"/>
                <c:pt idx="0">
                  <c:v>1.7000000000000001E-2</c:v>
                </c:pt>
                <c:pt idx="1">
                  <c:v>0.02</c:v>
                </c:pt>
                <c:pt idx="2">
                  <c:v>2.5999999999999999E-2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BD-5342-9D92-C1937E1624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17581568"/>
        <c:axId val="-1169195984"/>
      </c:barChart>
      <c:catAx>
        <c:axId val="-1117581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69195984"/>
        <c:crosses val="autoZero"/>
        <c:auto val="1"/>
        <c:lblAlgn val="ctr"/>
        <c:lblOffset val="100"/>
        <c:noMultiLvlLbl val="0"/>
      </c:catAx>
      <c:valAx>
        <c:axId val="-1169195984"/>
        <c:scaling>
          <c:orientation val="minMax"/>
          <c:max val="0.1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% Google searches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17581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Python</c:v>
                </c:pt>
              </c:strCache>
            </c:strRef>
          </c:tx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0.08</c:v>
                </c:pt>
                <c:pt idx="1">
                  <c:v>9.8000000000000004E-2</c:v>
                </c:pt>
                <c:pt idx="2">
                  <c:v>0.104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6-6949-88B7-D19EA1AF61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JavaScript</c:v>
                </c:pt>
              </c:strCache>
            </c:strRef>
          </c:tx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Sheet1!$C$2:$C$4</c:f>
              <c:numCache>
                <c:formatCode>0%</c:formatCode>
                <c:ptCount val="3"/>
                <c:pt idx="0">
                  <c:v>6.5000000000000002E-2</c:v>
                </c:pt>
                <c:pt idx="1">
                  <c:v>7.2999999999999995E-2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26-6949-88B7-D19EA1AF61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</c:v>
                </c:pt>
              </c:strCache>
            </c:strRef>
          </c:tx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Sheet1!$D$2:$D$4</c:f>
              <c:numCache>
                <c:formatCode>0%</c:formatCode>
                <c:ptCount val="3"/>
                <c:pt idx="0">
                  <c:v>1.7000000000000001E-2</c:v>
                </c:pt>
                <c:pt idx="1">
                  <c:v>0.02</c:v>
                </c:pt>
                <c:pt idx="2">
                  <c:v>2.5999999999999999E-2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26-6949-88B7-D19EA1AF6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166784576"/>
        <c:axId val="-1193433184"/>
        <c:axId val="0"/>
      </c:bar3DChart>
      <c:catAx>
        <c:axId val="-1166784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1193433184"/>
        <c:crosses val="autoZero"/>
        <c:auto val="1"/>
        <c:lblAlgn val="ctr"/>
        <c:lblOffset val="100"/>
        <c:noMultiLvlLbl val="0"/>
      </c:catAx>
      <c:valAx>
        <c:axId val="-1193433184"/>
        <c:scaling>
          <c:orientation val="minMax"/>
          <c:max val="0.12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% Google searches</a:t>
                </a:r>
              </a:p>
            </c:rich>
          </c:tx>
          <c:overlay val="0"/>
        </c:title>
        <c:numFmt formatCode="0%" sourceLinked="1"/>
        <c:majorTickMark val="out"/>
        <c:minorTickMark val="none"/>
        <c:tickLblPos val="nextTo"/>
        <c:crossAx val="-1166784576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% of users</a:t>
            </a:r>
            <a:r>
              <a:rPr lang="en-US" baseline="0" dirty="0"/>
              <a:t> who use &gt;2 programming languages</a:t>
            </a:r>
            <a:endParaRPr lang="en-US" dirty="0"/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Python</c:v>
                </c:pt>
                <c:pt idx="1">
                  <c:v>JavaScript</c:v>
                </c:pt>
                <c:pt idx="2">
                  <c:v>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0.75</c:v>
                </c:pt>
                <c:pt idx="1">
                  <c:v>0.57999999999999996</c:v>
                </c:pt>
                <c:pt idx="2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B-9F46-97D5-445E5B77D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118549296"/>
        <c:axId val="-1118172784"/>
      </c:barChart>
      <c:valAx>
        <c:axId val="-1118172784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1118549296"/>
        <c:crosses val="autoZero"/>
        <c:crossBetween val="between"/>
      </c:valAx>
      <c:catAx>
        <c:axId val="-11185492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111817278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Google tutorial searches for JavaScript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0.00%</c:formatCode>
                <c:ptCount val="3"/>
                <c:pt idx="0">
                  <c:v>6.5000000000000002E-2</c:v>
                </c:pt>
                <c:pt idx="1">
                  <c:v>7.2999999999999995E-2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14-6940-9958-46EE58222E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200164208"/>
        <c:axId val="-1208720336"/>
      </c:barChart>
      <c:catAx>
        <c:axId val="-1200164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1208720336"/>
        <c:crosses val="autoZero"/>
        <c:auto val="1"/>
        <c:lblAlgn val="ctr"/>
        <c:lblOffset val="100"/>
        <c:noMultiLvlLbl val="0"/>
      </c:catAx>
      <c:valAx>
        <c:axId val="-1208720336"/>
        <c:scaling>
          <c:orientation val="minMax"/>
          <c:max val="7.3999999999999996E-2"/>
          <c:min val="6.4000000000000001E-2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-1200164208"/>
        <c:crosses val="autoZero"/>
        <c:crossBetween val="between"/>
        <c:majorUnit val="2E-3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Google tutorial searches for JavaScript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JavaScript</c:v>
                </c:pt>
              </c:strCache>
            </c:strRef>
          </c:tx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0.00%</c:formatCode>
                <c:ptCount val="3"/>
                <c:pt idx="0">
                  <c:v>6.5000000000000002E-2</c:v>
                </c:pt>
                <c:pt idx="1">
                  <c:v>7.2999999999999995E-2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B2-7D4D-BC56-676A163DC6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99888272"/>
        <c:axId val="-1200159040"/>
      </c:barChart>
      <c:catAx>
        <c:axId val="-1199888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1200159040"/>
        <c:crosses val="autoZero"/>
        <c:auto val="1"/>
        <c:lblAlgn val="ctr"/>
        <c:lblOffset val="100"/>
        <c:noMultiLvlLbl val="0"/>
      </c:catAx>
      <c:valAx>
        <c:axId val="-1200159040"/>
        <c:scaling>
          <c:orientation val="minMax"/>
          <c:max val="0.08"/>
          <c:min val="0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-11998882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1000s of R users in…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Chicago</c:v>
                </c:pt>
                <c:pt idx="1">
                  <c:v>NYC</c:v>
                </c:pt>
                <c:pt idx="2">
                  <c:v>Orlando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29744</c:v>
                </c:pt>
                <c:pt idx="1">
                  <c:v>58372</c:v>
                </c:pt>
                <c:pt idx="2">
                  <c:v>10837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D8-1A4E-9740-34D3073A6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66439744"/>
        <c:axId val="-1193839232"/>
      </c:barChart>
      <c:catAx>
        <c:axId val="-116643974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1193839232"/>
        <c:crosses val="autoZero"/>
        <c:auto val="1"/>
        <c:lblAlgn val="ctr"/>
        <c:lblOffset val="100"/>
        <c:noMultiLvlLbl val="0"/>
      </c:catAx>
      <c:valAx>
        <c:axId val="-1193839232"/>
        <c:scaling>
          <c:orientation val="minMax"/>
          <c:max val="60000"/>
          <c:min val="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1166439744"/>
        <c:crosses val="autoZero"/>
        <c:crossBetween val="between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 dirty="0">
                <a:effectLst/>
              </a:rPr>
              <a:t>% of R users in…</a:t>
            </a:r>
            <a:endParaRPr lang="en-US" dirty="0">
              <a:effectLst/>
            </a:endParaRP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Chicago</c:v>
                </c:pt>
                <c:pt idx="1">
                  <c:v>NYC</c:v>
                </c:pt>
                <c:pt idx="2">
                  <c:v>Orlando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0.05</c:v>
                </c:pt>
                <c:pt idx="1">
                  <c:v>0.01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D0-824A-B1E4-C85B3B4A7A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70321664"/>
        <c:axId val="-1170432288"/>
      </c:barChart>
      <c:catAx>
        <c:axId val="-117032166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1170432288"/>
        <c:crosses val="autoZero"/>
        <c:auto val="1"/>
        <c:lblAlgn val="ctr"/>
        <c:lblOffset val="100"/>
        <c:noMultiLvlLbl val="0"/>
      </c:catAx>
      <c:valAx>
        <c:axId val="-1170432288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1170321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Programming language popularity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28575">
              <a:noFill/>
            </a:ln>
          </c:spPr>
          <c:marker>
            <c:spPr>
              <a:noFill/>
              <a:ln>
                <a:noFill/>
              </a:ln>
            </c:spPr>
          </c:marker>
          <c:trendline>
            <c:spPr>
              <a:ln w="41275"/>
            </c:spPr>
            <c:trendlineType val="linear"/>
            <c:dispRSqr val="0"/>
            <c:dispEq val="0"/>
          </c:trendline>
          <c:xVal>
            <c:numRef>
              <c:f>Sheet1!$A$2:$A$56</c:f>
              <c:numCache>
                <c:formatCode>General</c:formatCode>
                <c:ptCount val="5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56</c:v>
                </c:pt>
              </c:numCache>
            </c:numRef>
          </c:xVal>
          <c:yVal>
            <c:numRef>
              <c:f>Sheet1!$B$2:$B$56</c:f>
              <c:numCache>
                <c:formatCode>General</c:formatCode>
                <c:ptCount val="55"/>
                <c:pt idx="0">
                  <c:v>1</c:v>
                </c:pt>
                <c:pt idx="1">
                  <c:v>12</c:v>
                </c:pt>
                <c:pt idx="2">
                  <c:v>1</c:v>
                </c:pt>
                <c:pt idx="3">
                  <c:v>18</c:v>
                </c:pt>
                <c:pt idx="4">
                  <c:v>21</c:v>
                </c:pt>
                <c:pt idx="5">
                  <c:v>9</c:v>
                </c:pt>
                <c:pt idx="6">
                  <c:v>13</c:v>
                </c:pt>
                <c:pt idx="7">
                  <c:v>32</c:v>
                </c:pt>
                <c:pt idx="8">
                  <c:v>10</c:v>
                </c:pt>
                <c:pt idx="9">
                  <c:v>22</c:v>
                </c:pt>
                <c:pt idx="10">
                  <c:v>14</c:v>
                </c:pt>
                <c:pt idx="11">
                  <c:v>16</c:v>
                </c:pt>
                <c:pt idx="12">
                  <c:v>1</c:v>
                </c:pt>
                <c:pt idx="13">
                  <c:v>20</c:v>
                </c:pt>
                <c:pt idx="14">
                  <c:v>1</c:v>
                </c:pt>
                <c:pt idx="15">
                  <c:v>17</c:v>
                </c:pt>
                <c:pt idx="16">
                  <c:v>15</c:v>
                </c:pt>
                <c:pt idx="17">
                  <c:v>19</c:v>
                </c:pt>
                <c:pt idx="18">
                  <c:v>1</c:v>
                </c:pt>
                <c:pt idx="19">
                  <c:v>46</c:v>
                </c:pt>
                <c:pt idx="20">
                  <c:v>23</c:v>
                </c:pt>
                <c:pt idx="21">
                  <c:v>8</c:v>
                </c:pt>
                <c:pt idx="22">
                  <c:v>11</c:v>
                </c:pt>
                <c:pt idx="23">
                  <c:v>28</c:v>
                </c:pt>
                <c:pt idx="24">
                  <c:v>38</c:v>
                </c:pt>
                <c:pt idx="25">
                  <c:v>25</c:v>
                </c:pt>
                <c:pt idx="26">
                  <c:v>27</c:v>
                </c:pt>
                <c:pt idx="27">
                  <c:v>26</c:v>
                </c:pt>
                <c:pt idx="28">
                  <c:v>41</c:v>
                </c:pt>
                <c:pt idx="29">
                  <c:v>44</c:v>
                </c:pt>
                <c:pt idx="30">
                  <c:v>39</c:v>
                </c:pt>
                <c:pt idx="31">
                  <c:v>24</c:v>
                </c:pt>
                <c:pt idx="32">
                  <c:v>31</c:v>
                </c:pt>
                <c:pt idx="33">
                  <c:v>37</c:v>
                </c:pt>
                <c:pt idx="34">
                  <c:v>29</c:v>
                </c:pt>
                <c:pt idx="35">
                  <c:v>34</c:v>
                </c:pt>
                <c:pt idx="36">
                  <c:v>36</c:v>
                </c:pt>
                <c:pt idx="37">
                  <c:v>35</c:v>
                </c:pt>
                <c:pt idx="38">
                  <c:v>43</c:v>
                </c:pt>
                <c:pt idx="39">
                  <c:v>33</c:v>
                </c:pt>
                <c:pt idx="40">
                  <c:v>40</c:v>
                </c:pt>
                <c:pt idx="41">
                  <c:v>42</c:v>
                </c:pt>
                <c:pt idx="42">
                  <c:v>30</c:v>
                </c:pt>
                <c:pt idx="43">
                  <c:v>49</c:v>
                </c:pt>
                <c:pt idx="44">
                  <c:v>51</c:v>
                </c:pt>
                <c:pt idx="45">
                  <c:v>1</c:v>
                </c:pt>
                <c:pt idx="46">
                  <c:v>53</c:v>
                </c:pt>
                <c:pt idx="47">
                  <c:v>56</c:v>
                </c:pt>
                <c:pt idx="48">
                  <c:v>45</c:v>
                </c:pt>
                <c:pt idx="49">
                  <c:v>55</c:v>
                </c:pt>
                <c:pt idx="50">
                  <c:v>49</c:v>
                </c:pt>
                <c:pt idx="51">
                  <c:v>47</c:v>
                </c:pt>
                <c:pt idx="52">
                  <c:v>52</c:v>
                </c:pt>
                <c:pt idx="53">
                  <c:v>48</c:v>
                </c:pt>
                <c:pt idx="54">
                  <c:v>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183-4C41-AF8A-2F32E736E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70518800"/>
        <c:axId val="-1170571712"/>
      </c:scatterChart>
      <c:valAx>
        <c:axId val="-11705188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/>
                  <a:t>GitHub</a:t>
                </a:r>
                <a:r>
                  <a:rPr lang="en-US" dirty="0"/>
                  <a:t> Rank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170571712"/>
        <c:crosses val="autoZero"/>
        <c:crossBetween val="midCat"/>
      </c:valAx>
      <c:valAx>
        <c:axId val="-11705717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/>
                  <a:t>StackOverflow</a:t>
                </a:r>
                <a:r>
                  <a:rPr lang="en-US" dirty="0"/>
                  <a:t> Rank</a:t>
                </a:r>
              </a:p>
            </c:rich>
          </c:tx>
          <c:layout>
            <c:manualLayout>
              <c:xMode val="edge"/>
              <c:yMode val="edge"/>
              <c:x val="2.3090587222117501E-2"/>
              <c:y val="9.2209413743864904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17051880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0.92307</cdr:y>
    </cdr:from>
    <cdr:to>
      <cdr:x>0.13331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2954193"/>
          <a:ext cx="1097088" cy="24620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algn="ctr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defRPr>
          </a:lvl1pPr>
          <a:lvl2pPr marL="192020" algn="ctr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defRPr>
          </a:lvl2pPr>
          <a:lvl3pPr marL="384040" algn="ctr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defRPr>
          </a:lvl3pPr>
          <a:lvl4pPr marL="576059" algn="ctr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defRPr>
          </a:lvl4pPr>
          <a:lvl5pPr marL="768079" algn="ctr" rtl="0" fontAlgn="base">
            <a:spcBef>
              <a:spcPct val="0"/>
            </a:spcBef>
            <a:spcAft>
              <a:spcPct val="0"/>
            </a:spcAft>
            <a:defRPr sz="2400" kern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defRPr>
          </a:lvl5pPr>
          <a:lvl6pPr marL="960099" algn="l" defTabSz="192020" rtl="0" eaLnBrk="1" latinLnBrk="0" hangingPunct="1">
            <a:defRPr sz="2400" kern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defRPr>
          </a:lvl6pPr>
          <a:lvl7pPr marL="1152119" algn="l" defTabSz="192020" rtl="0" eaLnBrk="1" latinLnBrk="0" hangingPunct="1">
            <a:defRPr sz="2400" kern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defRPr>
          </a:lvl7pPr>
          <a:lvl8pPr marL="1344139" algn="l" defTabSz="192020" rtl="0" eaLnBrk="1" latinLnBrk="0" hangingPunct="1">
            <a:defRPr sz="2400" kern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defRPr>
          </a:lvl8pPr>
          <a:lvl9pPr marL="1536158" algn="l" defTabSz="192020" rtl="0" eaLnBrk="1" latinLnBrk="0" hangingPunct="1">
            <a:defRPr sz="2400" kern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defRPr>
          </a:lvl9pPr>
        </a:lstStyle>
        <a:p xmlns:a="http://schemas.openxmlformats.org/drawingml/2006/main">
          <a:r>
            <a:rPr lang="en-US" sz="1000" dirty="0">
              <a:latin typeface="Arial"/>
              <a:cs typeface="Arial"/>
            </a:rPr>
            <a:t>Note: Fake data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CE01D-CADC-9B4A-8904-6513A471B01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8D93-92B9-7E4B-B98F-434692445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A7511-7FAE-FE49-A884-9B923C74A6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2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8D93-92B9-7E4B-B98F-434692445E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5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A7511-7FAE-FE49-A884-9B923C74A6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5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A7511-7FAE-FE49-A884-9B923C74A6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38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A7511-7FAE-FE49-A884-9B923C74A6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1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2"/>
            <a:ext cx="10464800" cy="1927225"/>
          </a:xfrm>
        </p:spPr>
        <p:txBody>
          <a:bodyPr anchor="b">
            <a:noAutofit/>
          </a:bodyPr>
          <a:lstStyle>
            <a:lvl1pPr>
              <a:defRPr sz="6400" cap="all" baseline="0"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latin typeface="Helvetica Neue"/>
                <a:cs typeface="Helvetica Neue"/>
              </a:defRPr>
            </a:lvl1pPr>
          </a:lstStyle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Helvetica Neue"/>
                <a:cs typeface="Helvetica Neue"/>
              </a:defRPr>
            </a:lvl1pPr>
          </a:lstStyle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67">
                <a:latin typeface="Helvetica Neue"/>
                <a:cs typeface="Helvetica Neue"/>
              </a:defRPr>
            </a:lvl1pPr>
          </a:lstStyle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BEI_logo_2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5461001"/>
            <a:ext cx="2635012" cy="1251188"/>
          </a:xfrm>
          <a:prstGeom prst="rect">
            <a:avLst/>
          </a:prstGeom>
        </p:spPr>
      </p:pic>
      <p:pic>
        <p:nvPicPr>
          <p:cNvPr id="11" name="Picture 10" descr="penn_full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5523799"/>
            <a:ext cx="3704236" cy="1219200"/>
          </a:xfrm>
          <a:prstGeom prst="rect">
            <a:avLst/>
          </a:prstGeom>
        </p:spPr>
      </p:pic>
      <p:pic>
        <p:nvPicPr>
          <p:cNvPr id="12" name="Picture 11" descr="IBI-logo-with-tex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40" y="5523799"/>
            <a:ext cx="3301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0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3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2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6400" b="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4"/>
            <a:ext cx="10464800" cy="158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9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1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6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1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667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24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4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Helvetica Neue"/>
              <a:cs typeface="Helvetica Neue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Helvetica Neue"/>
              <a:cs typeface="Helvetica Neu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BMIN503/EPID600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fld id="{E0EAD85F-5839-FC47-8F53-4657C8451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/>
  <p:txStyles>
    <p:titleStyle>
      <a:lvl1pPr algn="l" defTabSz="1219170" rtl="0" eaLnBrk="1" latinLnBrk="0" hangingPunct="1">
        <a:spcBef>
          <a:spcPct val="0"/>
        </a:spcBef>
        <a:buNone/>
        <a:defRPr sz="4800" kern="1200" spc="-133" baseline="0">
          <a:solidFill>
            <a:schemeClr val="tx2"/>
          </a:solidFill>
          <a:latin typeface="Helvetica Neue"/>
          <a:ea typeface="+mj-ea"/>
          <a:cs typeface="Helvetica Neue"/>
        </a:defRPr>
      </a:lvl1pPr>
    </p:titleStyle>
    <p:bodyStyle>
      <a:lvl1pPr marL="243834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667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975336" indent="-243834" algn="l" defTabSz="121917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133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34108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67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1584920" indent="-182875" algn="l" defTabSz="121917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Helvetica Neue"/>
          <a:ea typeface="+mn-ea"/>
          <a:cs typeface="Helvetica Neue"/>
        </a:defRPr>
      </a:lvl5pPr>
      <a:lvl6pPr marL="1828754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072588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316422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256025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1EA1-6CD2-AA45-AEAC-873477787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cap="none" dirty="0"/>
              <a:t>Data Visualization I: </a:t>
            </a:r>
            <a:br>
              <a:rPr lang="en-US" sz="6000" cap="none" dirty="0"/>
            </a:br>
            <a:r>
              <a:rPr lang="en-US" sz="6000" cap="none" dirty="0"/>
              <a:t>Practical Issues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3D8D4-D63A-8145-B6F9-095B40783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Data Science for Biomedical Informatics (BMIN503/EPID600)</a:t>
            </a:r>
          </a:p>
          <a:p>
            <a:pPr>
              <a:lnSpc>
                <a:spcPct val="80000"/>
              </a:lnSpc>
            </a:pPr>
            <a:r>
              <a:rPr lang="en-US" dirty="0"/>
              <a:t>Blanca E. Himes, Ph.D. </a:t>
            </a:r>
          </a:p>
          <a:p>
            <a:r>
              <a:rPr lang="en-US" dirty="0"/>
              <a:t>9/25/18</a:t>
            </a:r>
          </a:p>
        </p:txBody>
      </p:sp>
    </p:spTree>
    <p:extLst>
      <p:ext uri="{BB962C8B-B14F-4D97-AF65-F5344CB8AC3E}">
        <p14:creationId xmlns:p14="http://schemas.microsoft.com/office/powerpoint/2010/main" val="424322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Pitfalls: Pie Charts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pic>
        <p:nvPicPr>
          <p:cNvPr id="10" name="Content Placeholder 9" descr="regular-pie.png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r="8761"/>
          <a:stretch>
            <a:fillRect/>
          </a:stretch>
        </p:blipFill>
        <p:spPr>
          <a:xfrm>
            <a:off x="3757591" y="2334055"/>
            <a:ext cx="4835769" cy="3905813"/>
          </a:xfrm>
        </p:spPr>
      </p:pic>
    </p:spTree>
    <p:extLst>
      <p:ext uri="{BB962C8B-B14F-4D97-AF65-F5344CB8AC3E}">
        <p14:creationId xmlns:p14="http://schemas.microsoft.com/office/powerpoint/2010/main" val="1413878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Pitfalls: 3D Charts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graphicFrame>
        <p:nvGraphicFramePr>
          <p:cNvPr id="8" name="Picture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656468"/>
              </p:ext>
            </p:extLst>
          </p:nvPr>
        </p:nvGraphicFramePr>
        <p:xfrm>
          <a:off x="3344526" y="2186526"/>
          <a:ext cx="4795944" cy="373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933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241612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Pitfalls: Parts Don’t Sum to a Meaningful Whole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graphicFrame>
        <p:nvGraphicFramePr>
          <p:cNvPr id="6" name="Picture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50153"/>
              </p:ext>
            </p:extLst>
          </p:nvPr>
        </p:nvGraphicFramePr>
        <p:xfrm>
          <a:off x="1981200" y="2629848"/>
          <a:ext cx="8229600" cy="3307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479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76835"/>
            <a:ext cx="1097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Pitfalls: </a:t>
            </a:r>
            <a:r>
              <a:rPr lang="en-US" dirty="0" err="1"/>
              <a:t>Barcharts</a:t>
            </a:r>
            <a:r>
              <a:rPr lang="en-US" dirty="0"/>
              <a:t> Not Starting at Zero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3176463"/>
              </p:ext>
            </p:extLst>
          </p:nvPr>
        </p:nvGraphicFramePr>
        <p:xfrm>
          <a:off x="609600" y="2289018"/>
          <a:ext cx="5020235" cy="3904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Picture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677551"/>
              </p:ext>
            </p:extLst>
          </p:nvPr>
        </p:nvGraphicFramePr>
        <p:xfrm>
          <a:off x="6194610" y="2289018"/>
          <a:ext cx="5020235" cy="3904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7199" y="6345030"/>
            <a:ext cx="1097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Note: Fake data</a:t>
            </a:r>
          </a:p>
        </p:txBody>
      </p:sp>
    </p:spTree>
    <p:extLst>
      <p:ext uri="{BB962C8B-B14F-4D97-AF65-F5344CB8AC3E}">
        <p14:creationId xmlns:p14="http://schemas.microsoft.com/office/powerpoint/2010/main" val="10749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Pitfalls: Data Not Normalized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graphicFrame>
        <p:nvGraphicFramePr>
          <p:cNvPr id="7" name="Content Placeholder 12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64027257"/>
              </p:ext>
            </p:extLst>
          </p:nvPr>
        </p:nvGraphicFramePr>
        <p:xfrm>
          <a:off x="609600" y="2242212"/>
          <a:ext cx="4944035" cy="3708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Picture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864522"/>
              </p:ext>
            </p:extLst>
          </p:nvPr>
        </p:nvGraphicFramePr>
        <p:xfrm>
          <a:off x="6400800" y="2227559"/>
          <a:ext cx="4786302" cy="3722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0279" y="6333394"/>
            <a:ext cx="1097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Note: Fake data</a:t>
            </a:r>
          </a:p>
        </p:txBody>
      </p:sp>
    </p:spTree>
    <p:extLst>
      <p:ext uri="{BB962C8B-B14F-4D97-AF65-F5344CB8AC3E}">
        <p14:creationId xmlns:p14="http://schemas.microsoft.com/office/powerpoint/2010/main" val="18120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Pitfalls: Chart Junk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half" idx="1"/>
          </p:nvPr>
        </p:nvSpPr>
        <p:spPr>
          <a:xfrm>
            <a:off x="785474" y="1676166"/>
            <a:ext cx="4038600" cy="4718304"/>
          </a:xfrm>
        </p:spPr>
        <p:txBody>
          <a:bodyPr>
            <a:normAutofit/>
          </a:bodyPr>
          <a:lstStyle/>
          <a:p>
            <a:r>
              <a:rPr lang="en-US" sz="2000" dirty="0"/>
              <a:t>Extraneous labels</a:t>
            </a:r>
          </a:p>
          <a:p>
            <a:r>
              <a:rPr lang="en-US" sz="2000" dirty="0"/>
              <a:t>Pointless images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390963" y="1676166"/>
            <a:ext cx="4038600" cy="4718304"/>
          </a:xfrm>
        </p:spPr>
        <p:txBody>
          <a:bodyPr/>
          <a:lstStyle/>
          <a:p>
            <a:r>
              <a:rPr lang="en-US" sz="2000" dirty="0"/>
              <a:t>Excessive color</a:t>
            </a:r>
          </a:p>
          <a:p>
            <a:r>
              <a:rPr lang="en-US" sz="2000" dirty="0"/>
              <a:t>Fancy animations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938" y="2389434"/>
            <a:ext cx="3657649" cy="4090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47" y="3255867"/>
            <a:ext cx="4106952" cy="346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2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6D333-47A1-E648-8732-AC5B0A9F3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43438-C3BA-AA42-ADC3-021AFA66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B45D1-3B94-DB43-BA54-0E42F3EA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04" y="2034040"/>
            <a:ext cx="5880100" cy="439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606006-56CA-DA48-8725-5F741AF5AF8C}"/>
              </a:ext>
            </a:extLst>
          </p:cNvPr>
          <p:cNvSpPr txBox="1"/>
          <p:nvPr/>
        </p:nvSpPr>
        <p:spPr>
          <a:xfrm>
            <a:off x="7629789" y="6550223"/>
            <a:ext cx="456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www.nature.com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/articles/nature11241/figures/4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0C315-D94F-FD41-8A90-22D0F714D179}"/>
              </a:ext>
            </a:extLst>
          </p:cNvPr>
          <p:cNvSpPr txBox="1"/>
          <p:nvPr/>
        </p:nvSpPr>
        <p:spPr>
          <a:xfrm>
            <a:off x="502024" y="711728"/>
            <a:ext cx="12514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Six-way Venn diagram showing the distribution of shared gene families (sequence clusters) among 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 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acuminata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P. 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dactylifera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Arabidopsis thaliana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Oryza sativa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 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Sorghum bicolor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and 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Brachypodium</a:t>
            </a:r>
            <a:r>
              <a:rPr lang="en-US" b="1" i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i="1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distachyon</a:t>
            </a:r>
            <a:r>
              <a:rPr lang="en-US" b="1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genomes.</a:t>
            </a: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29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Practices: Show Data When Appropriate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Picture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275683"/>
              </p:ext>
            </p:extLst>
          </p:nvPr>
        </p:nvGraphicFramePr>
        <p:xfrm>
          <a:off x="0" y="2416935"/>
          <a:ext cx="5855198" cy="3152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Picture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1080731"/>
              </p:ext>
            </p:extLst>
          </p:nvPr>
        </p:nvGraphicFramePr>
        <p:xfrm>
          <a:off x="6096000" y="2416935"/>
          <a:ext cx="6149949" cy="3311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3701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Practices: Label Objects Directly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0" name="Pictur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9210868"/>
              </p:ext>
            </p:extLst>
          </p:nvPr>
        </p:nvGraphicFramePr>
        <p:xfrm>
          <a:off x="0" y="1404183"/>
          <a:ext cx="7047035" cy="3029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Pictur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760501"/>
              </p:ext>
            </p:extLst>
          </p:nvPr>
        </p:nvGraphicFramePr>
        <p:xfrm>
          <a:off x="5108504" y="4259964"/>
          <a:ext cx="7174523" cy="2532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3555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Practices: Label Data Directly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Picture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643481"/>
              </p:ext>
            </p:extLst>
          </p:nvPr>
        </p:nvGraphicFramePr>
        <p:xfrm>
          <a:off x="-16119" y="1600006"/>
          <a:ext cx="6694825" cy="2579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Picture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498053"/>
              </p:ext>
            </p:extLst>
          </p:nvPr>
        </p:nvGraphicFramePr>
        <p:xfrm>
          <a:off x="4876800" y="4254960"/>
          <a:ext cx="7370885" cy="2678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916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/>
            <a:r>
              <a:rPr lang="en-US" dirty="0"/>
              <a:t>Portions of this lecture are modified from a talk by Randy Olson, PhD</a:t>
            </a:r>
          </a:p>
          <a:p>
            <a:pPr marL="457200" lvl="2"/>
            <a:r>
              <a:rPr lang="en-US" dirty="0"/>
              <a:t>Data blog: </a:t>
            </a:r>
            <a:r>
              <a:rPr lang="en-US" dirty="0" err="1"/>
              <a:t>randalolson.com</a:t>
            </a:r>
            <a:r>
              <a:rPr lang="en-US" dirty="0"/>
              <a:t>/blog/</a:t>
            </a:r>
          </a:p>
          <a:p>
            <a:pPr marL="457200" lvl="2"/>
            <a:r>
              <a:rPr lang="en-US" dirty="0"/>
              <a:t>Community leader: </a:t>
            </a:r>
            <a:r>
              <a:rPr lang="en-US" dirty="0" err="1"/>
              <a:t>reddit.com</a:t>
            </a:r>
            <a:r>
              <a:rPr lang="en-US" dirty="0"/>
              <a:t>/r/</a:t>
            </a:r>
            <a:r>
              <a:rPr lang="en-US" dirty="0" err="1"/>
              <a:t>DataIsBeautiful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pic>
        <p:nvPicPr>
          <p:cNvPr id="6" name="Picture 5" descr="Screen Shot 2016-04-27 at 10.41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30" y="3118650"/>
            <a:ext cx="5891624" cy="34345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77954" y="6519446"/>
            <a:ext cx="52346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shop.oreilly.com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/product/0636920046592.do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</p:spTree>
    <p:extLst>
      <p:ext uri="{BB962C8B-B14F-4D97-AF65-F5344CB8AC3E}">
        <p14:creationId xmlns:p14="http://schemas.microsoft.com/office/powerpoint/2010/main" val="783257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</p:spTree>
    <p:extLst>
      <p:ext uri="{BB962C8B-B14F-4D97-AF65-F5344CB8AC3E}">
        <p14:creationId xmlns:p14="http://schemas.microsoft.com/office/powerpoint/2010/main" val="2154572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Practicum 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436936" cy="150018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Go to course CANVAS page (https://</a:t>
            </a:r>
            <a:r>
              <a:rPr lang="en-US" sz="2000" dirty="0" err="1">
                <a:solidFill>
                  <a:schemeClr val="bg2"/>
                </a:solidFill>
              </a:rPr>
              <a:t>canvas.upenn.edu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r>
              <a:rPr lang="en-US" sz="2000" dirty="0">
                <a:solidFill>
                  <a:schemeClr val="bg2"/>
                </a:solidFill>
              </a:rPr>
              <a:t>Under “Files” download “9_visualization.html” and “9_visualization.Rmd”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870B-F589-6141-9349-D5C38BF8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FC359-B7AD-0F46-8D71-68E5F0C3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</p:spTree>
    <p:extLst>
      <p:ext uri="{BB962C8B-B14F-4D97-AF65-F5344CB8AC3E}">
        <p14:creationId xmlns:p14="http://schemas.microsoft.com/office/powerpoint/2010/main" val="210433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Color Schemes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76800"/>
          </a:xfrm>
        </p:spPr>
        <p:txBody>
          <a:bodyPr/>
          <a:lstStyle/>
          <a:p>
            <a:r>
              <a:rPr lang="en-US" dirty="0"/>
              <a:t>Choose color according to data 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2362200" y="3837143"/>
            <a:ext cx="2209800" cy="6858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Helvetica Neue"/>
                <a:ea typeface="+mn-ea"/>
                <a:cs typeface="Helvetica Neu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Sequential</a:t>
            </a:r>
          </a:p>
        </p:txBody>
      </p:sp>
      <p:pic>
        <p:nvPicPr>
          <p:cNvPr id="6" name="Picture 5" descr="color_palettes_25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35543"/>
            <a:ext cx="4432300" cy="889000"/>
          </a:xfrm>
          <a:prstGeom prst="rect">
            <a:avLst/>
          </a:prstGeom>
        </p:spPr>
      </p:pic>
      <p:pic>
        <p:nvPicPr>
          <p:cNvPr id="7" name="Picture 6" descr="color_palettes_55_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902539"/>
            <a:ext cx="5130800" cy="889000"/>
          </a:xfrm>
          <a:prstGeom prst="rect">
            <a:avLst/>
          </a:prstGeom>
        </p:spPr>
      </p:pic>
      <p:pic>
        <p:nvPicPr>
          <p:cNvPr id="8" name="Picture 7" descr="color_palettes_8_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99906"/>
            <a:ext cx="4432300" cy="889000"/>
          </a:xfrm>
          <a:prstGeom prst="rect">
            <a:avLst/>
          </a:prstGeom>
        </p:spPr>
      </p:pic>
      <p:sp>
        <p:nvSpPr>
          <p:cNvPr id="9" name="Text Placeholder 7"/>
          <p:cNvSpPr txBox="1">
            <a:spLocks/>
          </p:cNvSpPr>
          <p:nvPr/>
        </p:nvSpPr>
        <p:spPr>
          <a:xfrm>
            <a:off x="2362200" y="2701506"/>
            <a:ext cx="2209800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79400" indent="-27940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685800" indent="-27432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914400" indent="-18288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768079" indent="-19202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960099" indent="-19202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1152119" indent="-192020" algn="l" rtl="0" fontAlgn="base">
              <a:spcBef>
                <a:spcPts val="504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344139" indent="-192020" algn="l" rtl="0" fontAlgn="base">
              <a:spcBef>
                <a:spcPts val="504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536158" indent="-192020" algn="l" rtl="0" fontAlgn="base">
              <a:spcBef>
                <a:spcPts val="504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728178" indent="-192020" algn="l" rtl="0" fontAlgn="base">
              <a:spcBef>
                <a:spcPts val="504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>
              <a:buNone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Qualitative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2362200" y="5004139"/>
            <a:ext cx="2209800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79400" indent="-27940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685800" indent="-27432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914400" indent="-18288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768079" indent="-19202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960099" indent="-192020" algn="l" rtl="0" eaLnBrk="0" fontAlgn="base" hangingPunct="0">
              <a:spcBef>
                <a:spcPts val="504"/>
              </a:spcBef>
              <a:spcAft>
                <a:spcPct val="0"/>
              </a:spcAft>
              <a:buClrTx/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1152119" indent="-192020" algn="l" rtl="0" fontAlgn="base">
              <a:spcBef>
                <a:spcPts val="504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344139" indent="-192020" algn="l" rtl="0" fontAlgn="base">
              <a:spcBef>
                <a:spcPts val="504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536158" indent="-192020" algn="l" rtl="0" fontAlgn="base">
              <a:spcBef>
                <a:spcPts val="504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728178" indent="-192020" algn="l" rtl="0" fontAlgn="base">
              <a:spcBef>
                <a:spcPts val="504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charset="0"/>
              <a:buChar char="-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>
              <a:buNone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Diverging</a:t>
            </a:r>
          </a:p>
        </p:txBody>
      </p:sp>
    </p:spTree>
    <p:extLst>
      <p:ext uri="{BB962C8B-B14F-4D97-AF65-F5344CB8AC3E}">
        <p14:creationId xmlns:p14="http://schemas.microsoft.com/office/powerpoint/2010/main" val="41544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Should Add Information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distract</a:t>
            </a:r>
          </a:p>
          <a:p>
            <a:r>
              <a:rPr lang="en-US" dirty="0"/>
              <a:t>Not mislead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6" y="3352101"/>
            <a:ext cx="4510480" cy="2748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16" y="3298256"/>
            <a:ext cx="4672669" cy="274768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</p:spTree>
    <p:extLst>
      <p:ext uri="{BB962C8B-B14F-4D97-AF65-F5344CB8AC3E}">
        <p14:creationId xmlns:p14="http://schemas.microsoft.com/office/powerpoint/2010/main" val="350071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Color Blindness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pic>
        <p:nvPicPr>
          <p:cNvPr id="6" name="Content Placeholder 11" descr="1200px-Ishihara_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5" b="9615"/>
          <a:stretch>
            <a:fillRect/>
          </a:stretch>
        </p:blipFill>
        <p:spPr>
          <a:xfrm>
            <a:off x="2157957" y="1721510"/>
            <a:ext cx="3593024" cy="2902058"/>
          </a:xfrm>
          <a:prstGeom prst="rect">
            <a:avLst/>
          </a:prstGeom>
        </p:spPr>
      </p:pic>
      <p:pic>
        <p:nvPicPr>
          <p:cNvPr id="7" name="Picture Placeholder 12" descr="1200px-Ishihara_9_protanop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1111"/>
          <a:stretch>
            <a:fillRect/>
          </a:stretch>
        </p:blipFill>
        <p:spPr>
          <a:xfrm>
            <a:off x="5648333" y="1721510"/>
            <a:ext cx="3731217" cy="2902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0" y="4988123"/>
            <a:ext cx="4445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0" y="5788223"/>
            <a:ext cx="4445000" cy="76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72382" y="6550223"/>
            <a:ext cx="4513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1400" dirty="0" err="1">
                <a:latin typeface="Helvetica Neue" charset="0"/>
                <a:ea typeface="Helvetica Neue" charset="0"/>
                <a:cs typeface="Helvetica Neue" charset="0"/>
              </a:rPr>
              <a:t>www.cookbook-r.com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/Graphs/Colors_(ggplot2)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52232" y="5054336"/>
            <a:ext cx="286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Color-blind friendly palettes: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</p:spTree>
    <p:extLst>
      <p:ext uri="{BB962C8B-B14F-4D97-AF65-F5344CB8AC3E}">
        <p14:creationId xmlns:p14="http://schemas.microsoft.com/office/powerpoint/2010/main" val="266488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excellent schemes, many designed for maps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88036" y="6499410"/>
            <a:ext cx="230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http://colorbrewer2.org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06" y="2312986"/>
            <a:ext cx="6203988" cy="416401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</p:spTree>
    <p:extLst>
      <p:ext uri="{BB962C8B-B14F-4D97-AF65-F5344CB8AC3E}">
        <p14:creationId xmlns:p14="http://schemas.microsoft.com/office/powerpoint/2010/main" val="27327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in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colors: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ColorBrewer</a:t>
            </a:r>
            <a:r>
              <a:rPr lang="en-US" dirty="0"/>
              <a:t> palettes are available with </a:t>
            </a:r>
            <a:r>
              <a:rPr lang="en-US" i="1" dirty="0" err="1"/>
              <a:t>scale_fill_brewer</a:t>
            </a:r>
            <a:r>
              <a:rPr lang="en-US" i="1" dirty="0"/>
              <a:t>()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8464" y="6580709"/>
            <a:ext cx="54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learnr.wordpress.com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/2009/04/15/ggplot2-qualitative-colour-palettes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23" y="3612140"/>
            <a:ext cx="3256327" cy="1085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68" y="4582050"/>
            <a:ext cx="3250035" cy="1083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45" y="5562541"/>
            <a:ext cx="3253180" cy="1084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16" y="3602664"/>
            <a:ext cx="3313182" cy="11043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71" y="4596256"/>
            <a:ext cx="3164799" cy="1054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54" y="5577503"/>
            <a:ext cx="3163406" cy="10544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62" y="3641878"/>
            <a:ext cx="3077901" cy="1025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01" y="4609921"/>
            <a:ext cx="3082807" cy="1027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97" y="1709928"/>
            <a:ext cx="5478721" cy="11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Conversion to Black and White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6" y="2682644"/>
            <a:ext cx="5639868" cy="3314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830327"/>
            <a:ext cx="5495365" cy="322981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</p:spTree>
    <p:extLst>
      <p:ext uri="{BB962C8B-B14F-4D97-AF65-F5344CB8AC3E}">
        <p14:creationId xmlns:p14="http://schemas.microsoft.com/office/powerpoint/2010/main" val="95777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Pitfalls: Unlabeled Charts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BMIN503/EPID600    </a:t>
            </a:r>
          </a:p>
        </p:txBody>
      </p:sp>
      <p:graphicFrame>
        <p:nvGraphicFramePr>
          <p:cNvPr id="7" name="Picture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3654472"/>
              </p:ext>
            </p:extLst>
          </p:nvPr>
        </p:nvGraphicFramePr>
        <p:xfrm>
          <a:off x="482600" y="2290002"/>
          <a:ext cx="5048624" cy="3926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Picture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4295985"/>
              </p:ext>
            </p:extLst>
          </p:nvPr>
        </p:nvGraphicFramePr>
        <p:xfrm>
          <a:off x="6148224" y="1963271"/>
          <a:ext cx="5457184" cy="424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833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penn_wide_helvetica">
  <a:themeElements>
    <a:clrScheme name="Custom 2">
      <a:dk1>
        <a:srgbClr val="1C375E"/>
      </a:dk1>
      <a:lt1>
        <a:sysClr val="window" lastClr="FFFFFF"/>
      </a:lt1>
      <a:dk2>
        <a:srgbClr val="841D2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0008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466</Words>
  <Application>Microsoft Macintosh PowerPoint</Application>
  <PresentationFormat>Widescreen</PresentationFormat>
  <Paragraphs>120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ヒラギノ角ゴ ProN W3</vt:lpstr>
      <vt:lpstr>Arial</vt:lpstr>
      <vt:lpstr>Calibri</vt:lpstr>
      <vt:lpstr>Gill Sans</vt:lpstr>
      <vt:lpstr>Helvetica Neue</vt:lpstr>
      <vt:lpstr>Wingdings</vt:lpstr>
      <vt:lpstr>upenn_wide_helvetica</vt:lpstr>
      <vt:lpstr>Data Visualization I:  Practical Issues</vt:lpstr>
      <vt:lpstr>Acknowledgement</vt:lpstr>
      <vt:lpstr>Types of Color Schemes</vt:lpstr>
      <vt:lpstr>Color Should Add Information</vt:lpstr>
      <vt:lpstr>Consider Color Blindness</vt:lpstr>
      <vt:lpstr>ColorBrewer</vt:lpstr>
      <vt:lpstr>Colors in ggplot2</vt:lpstr>
      <vt:lpstr>Check for Conversion to Black and White</vt:lpstr>
      <vt:lpstr>Common Pitfalls: Unlabeled Charts</vt:lpstr>
      <vt:lpstr>Common Pitfalls: Pie Charts</vt:lpstr>
      <vt:lpstr>Common Pitfalls: 3D Charts</vt:lpstr>
      <vt:lpstr>Common Pitfalls: Parts Don’t Sum to a Meaningful Whole</vt:lpstr>
      <vt:lpstr>Common Pitfalls: Barcharts Not Starting at Zero</vt:lpstr>
      <vt:lpstr>Common Pitfalls: Data Not Normalized</vt:lpstr>
      <vt:lpstr>Common Pitfalls: Chart Junk</vt:lpstr>
      <vt:lpstr>PowerPoint Presentation</vt:lpstr>
      <vt:lpstr>Good Practices: Show Data When Appropriate</vt:lpstr>
      <vt:lpstr>Good Practices: Label Objects Directly</vt:lpstr>
      <vt:lpstr>Good Practices: Label Data Directly</vt:lpstr>
      <vt:lpstr>Final Project</vt:lpstr>
      <vt:lpstr>Practicum 9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and R</dc:title>
  <dc:creator>Himes, Blanca</dc:creator>
  <cp:lastModifiedBy>Himes, Blanca</cp:lastModifiedBy>
  <cp:revision>108</cp:revision>
  <dcterms:created xsi:type="dcterms:W3CDTF">2018-08-02T13:55:44Z</dcterms:created>
  <dcterms:modified xsi:type="dcterms:W3CDTF">2018-09-25T13:51:03Z</dcterms:modified>
</cp:coreProperties>
</file>